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96" r:id="rId4"/>
    <p:sldId id="260" r:id="rId5"/>
    <p:sldId id="261" r:id="rId6"/>
    <p:sldId id="297" r:id="rId7"/>
    <p:sldId id="262" r:id="rId8"/>
    <p:sldId id="298" r:id="rId9"/>
    <p:sldId id="299" r:id="rId10"/>
    <p:sldId id="264" r:id="rId11"/>
    <p:sldId id="300" r:id="rId12"/>
    <p:sldId id="301" r:id="rId13"/>
    <p:sldId id="302" r:id="rId14"/>
    <p:sldId id="303" r:id="rId15"/>
    <p:sldId id="304" r:id="rId16"/>
    <p:sldId id="265" r:id="rId17"/>
    <p:sldId id="305" r:id="rId18"/>
    <p:sldId id="306" r:id="rId19"/>
    <p:sldId id="307" r:id="rId20"/>
    <p:sldId id="308" r:id="rId21"/>
    <p:sldId id="309" r:id="rId22"/>
    <p:sldId id="267" r:id="rId23"/>
    <p:sldId id="268" r:id="rId24"/>
    <p:sldId id="310" r:id="rId25"/>
  </p:sldIdLst>
  <p:sldSz cx="9144000" cy="5143500" type="screen16x9"/>
  <p:notesSz cx="6858000" cy="9144000"/>
  <p:embeddedFontLst>
    <p:embeddedFont>
      <p:font typeface="Lexend Deca" panose="020B0604020202020204" charset="-78"/>
      <p:regular r:id="rId27"/>
    </p:embeddedFont>
    <p:embeddedFont>
      <p:font typeface="微软雅黑" panose="020B0503020204020204" pitchFamily="34" charset="-122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138BE6-E374-4A1A-BE6D-9E52B14417BE}">
  <a:tblStyle styleId="{1A138BE6-E374-4A1A-BE6D-9E52B14417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0286F9A-8295-4760-8310-7838FB866F3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635323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269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4756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091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1532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5324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298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bc98855f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bc98855f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5618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3577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9697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43775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333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42505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32454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57513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70151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68940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7185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1006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9713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345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317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6201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053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bc98855f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bc98855f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8227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2780447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3"/>
          </p:nvPr>
        </p:nvSpPr>
        <p:spPr>
          <a:xfrm>
            <a:off x="4980344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Small circuit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8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11" Type="http://schemas.openxmlformats.org/officeDocument/2006/relationships/image" Target="../media/image8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3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11" Type="http://schemas.openxmlformats.org/officeDocument/2006/relationships/image" Target="../media/image8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4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11" Type="http://schemas.openxmlformats.org/officeDocument/2006/relationships/image" Target="../media/image8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438294" y="524974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APP Quản Lý Bán Hàng Smartphone Laptop </a:t>
            </a:r>
            <a:endParaRPr sz="2800" dirty="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408536" y="2239444"/>
            <a:ext cx="557477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Giáo</a:t>
            </a:r>
            <a:r>
              <a:rPr lang="en-US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viên</a:t>
            </a:r>
            <a:r>
              <a:rPr lang="en-US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hướng</a:t>
            </a:r>
            <a:r>
              <a:rPr lang="en-US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dẫn</a:t>
            </a:r>
            <a:r>
              <a:rPr lang="en-US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: </a:t>
            </a:r>
            <a:r>
              <a:rPr lang="en-US" b="1" dirty="0" err="1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Cô</a:t>
            </a:r>
            <a:r>
              <a:rPr lang="en-US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Nguyễn</a:t>
            </a:r>
            <a:r>
              <a:rPr lang="en-US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Thị</a:t>
            </a:r>
            <a:r>
              <a:rPr lang="en-US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Tố</a:t>
            </a:r>
            <a:r>
              <a:rPr lang="en-US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Uyên</a:t>
            </a:r>
            <a:endParaRPr lang="en-US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  <a:p>
            <a:r>
              <a:rPr lang="en-US" b="1" dirty="0" err="1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Các</a:t>
            </a:r>
            <a:r>
              <a:rPr lang="en-US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thành</a:t>
            </a:r>
            <a:r>
              <a:rPr lang="en-US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viên</a:t>
            </a:r>
            <a:r>
              <a:rPr lang="en-US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trong</a:t>
            </a:r>
            <a:r>
              <a:rPr lang="en-US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nhóm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: </a:t>
            </a:r>
          </a:p>
          <a:p>
            <a:pPr lvl="1" algn="just"/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		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Đặng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Trần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Minh Trung –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Nhóm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trưởng</a:t>
            </a:r>
            <a:endParaRPr lang="en-US" b="1" dirty="0" smtClean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  <a:p>
            <a:pPr lvl="1" algn="just"/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		Mai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Xuân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Thắng</a:t>
            </a:r>
            <a:endParaRPr lang="en-US" b="1" dirty="0" smtClean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  <a:p>
            <a:pPr lvl="1" algn="just"/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		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Nguyễn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Sơn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Tùng</a:t>
            </a:r>
            <a:endParaRPr lang="en-US" b="1" dirty="0" smtClean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  <a:p>
            <a:pPr lvl="1" algn="just"/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		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Trần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Hùng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Hải</a:t>
            </a:r>
            <a:endParaRPr lang="en-US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597038" y="-8358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Database</a:t>
            </a:r>
            <a:endParaRPr dirty="0"/>
          </a:p>
        </p:txBody>
      </p:sp>
      <p:sp>
        <p:nvSpPr>
          <p:cNvPr id="145" name="Google Shape;145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50" y="1508760"/>
            <a:ext cx="6422088" cy="34518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1970" y="987399"/>
            <a:ext cx="7047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-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Bảng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dữ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liệu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người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dùng</a:t>
            </a:r>
            <a:r>
              <a:rPr lang="en-US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gồm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: id, pass, email, username,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sdt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, token, status.</a:t>
            </a:r>
            <a:endParaRPr lang="en-US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597038" y="-8358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Database</a:t>
            </a:r>
            <a:endParaRPr dirty="0"/>
          </a:p>
        </p:txBody>
      </p:sp>
      <p:sp>
        <p:nvSpPr>
          <p:cNvPr id="145" name="Google Shape;145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513218" y="972159"/>
            <a:ext cx="7047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-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Bảng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Sản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phẩm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.</a:t>
            </a:r>
            <a:endParaRPr lang="en-US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38" y="1601628"/>
            <a:ext cx="6262536" cy="334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1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597038" y="-8358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Database</a:t>
            </a:r>
            <a:endParaRPr dirty="0"/>
          </a:p>
        </p:txBody>
      </p:sp>
      <p:sp>
        <p:nvSpPr>
          <p:cNvPr id="145" name="Google Shape;145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534528" y="972159"/>
            <a:ext cx="7047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-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Bảng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Case Category.</a:t>
            </a:r>
            <a:endParaRPr lang="en-US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38" y="1478279"/>
            <a:ext cx="6477445" cy="346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3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597038" y="-8358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Database</a:t>
            </a:r>
            <a:endParaRPr dirty="0"/>
          </a:p>
        </p:txBody>
      </p:sp>
      <p:sp>
        <p:nvSpPr>
          <p:cNvPr id="145" name="Google Shape;145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473568" y="972159"/>
            <a:ext cx="7047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-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Bảng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đơn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hàng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.</a:t>
            </a:r>
            <a:endParaRPr lang="en-US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81" y="1478280"/>
            <a:ext cx="6438857" cy="346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1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597038" y="-8358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Database</a:t>
            </a:r>
            <a:endParaRPr dirty="0"/>
          </a:p>
        </p:txBody>
      </p:sp>
      <p:sp>
        <p:nvSpPr>
          <p:cNvPr id="145" name="Google Shape;145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404988" y="934059"/>
            <a:ext cx="7047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-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Bảng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chi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tiết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đơn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hàng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.</a:t>
            </a:r>
            <a:endParaRPr lang="en-US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68" y="1402080"/>
            <a:ext cx="6642475" cy="350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51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8"/>
          <p:cNvSpPr txBox="1">
            <a:spLocks noGrp="1"/>
          </p:cNvSpPr>
          <p:nvPr>
            <p:ph type="ctrTitle"/>
          </p:nvPr>
        </p:nvSpPr>
        <p:spPr>
          <a:xfrm>
            <a:off x="685800" y="882310"/>
            <a:ext cx="49453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3</a:t>
            </a:r>
            <a:r>
              <a:rPr lang="en" sz="3200" dirty="0" smtClean="0"/>
              <a:t>.</a:t>
            </a:r>
            <a:r>
              <a:rPr lang="en" sz="3200" dirty="0"/>
              <a:t/>
            </a:r>
            <a:br>
              <a:rPr lang="en" sz="3200" dirty="0"/>
            </a:br>
            <a:r>
              <a:rPr lang="en" sz="3200" dirty="0" smtClean="0"/>
              <a:t>Xây Dựng Các Kịch Bản</a:t>
            </a:r>
            <a:endParaRPr sz="3200" dirty="0"/>
          </a:p>
        </p:txBody>
      </p:sp>
      <p:pic>
        <p:nvPicPr>
          <p:cNvPr id="394" name="Google Shape;3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3976" y="1373675"/>
            <a:ext cx="1519400" cy="1731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433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Nối</a:t>
            </a:r>
            <a:r>
              <a:rPr lang="en-US" dirty="0" smtClean="0"/>
              <a:t> Internet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50" y="1287779"/>
            <a:ext cx="1829436" cy="36588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9614" y="1287779"/>
            <a:ext cx="1750671" cy="35442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28900" y="1501140"/>
            <a:ext cx="3090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-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Sử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dụng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Ứng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dụng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khi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có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Internet.</a:t>
            </a:r>
            <a:endParaRPr lang="en-US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57521" y="4226631"/>
            <a:ext cx="2814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-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Đưa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ra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thông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báo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cho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người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dùng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khi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chưa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kết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nối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Internet.</a:t>
            </a:r>
            <a:endParaRPr lang="en-US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  <p:grpSp>
        <p:nvGrpSpPr>
          <p:cNvPr id="12" name="组合 17"/>
          <p:cNvGrpSpPr/>
          <p:nvPr/>
        </p:nvGrpSpPr>
        <p:grpSpPr>
          <a:xfrm>
            <a:off x="3192092" y="2461625"/>
            <a:ext cx="1517223" cy="1327740"/>
            <a:chOff x="4030" y="4930"/>
            <a:chExt cx="840" cy="843"/>
          </a:xfrm>
        </p:grpSpPr>
        <p:sp>
          <p:nvSpPr>
            <p:cNvPr id="13" name="Freeform 1819"/>
            <p:cNvSpPr/>
            <p:nvPr/>
          </p:nvSpPr>
          <p:spPr>
            <a:xfrm>
              <a:off x="4030" y="4930"/>
              <a:ext cx="840" cy="843"/>
            </a:xfrm>
            <a:custGeom>
              <a:avLst/>
              <a:gdLst>
                <a:gd name="txL" fmla="*/ 0 w 92"/>
                <a:gd name="txT" fmla="*/ 0 h 92"/>
                <a:gd name="txR" fmla="*/ 92 w 92"/>
                <a:gd name="txB" fmla="*/ 92 h 92"/>
              </a:gdLst>
              <a:ahLst/>
              <a:cxnLst>
                <a:cxn ang="0">
                  <a:pos x="382657" y="63966"/>
                </a:cxn>
                <a:cxn ang="0">
                  <a:pos x="469624" y="383796"/>
                </a:cxn>
                <a:cxn ang="0">
                  <a:pos x="150743" y="471022"/>
                </a:cxn>
                <a:cxn ang="0">
                  <a:pos x="69574" y="151192"/>
                </a:cxn>
                <a:cxn ang="0">
                  <a:pos x="382657" y="63966"/>
                </a:cxn>
              </a:cxnLst>
              <a:rect l="txL" t="txT" r="txR" b="txB"/>
              <a:pathLst>
                <a:path w="92" h="92">
                  <a:moveTo>
                    <a:pt x="66" y="11"/>
                  </a:moveTo>
                  <a:cubicBezTo>
                    <a:pt x="85" y="23"/>
                    <a:pt x="92" y="47"/>
                    <a:pt x="81" y="66"/>
                  </a:cubicBezTo>
                  <a:cubicBezTo>
                    <a:pt x="70" y="85"/>
                    <a:pt x="45" y="92"/>
                    <a:pt x="26" y="81"/>
                  </a:cubicBezTo>
                  <a:cubicBezTo>
                    <a:pt x="7" y="70"/>
                    <a:pt x="0" y="45"/>
                    <a:pt x="12" y="26"/>
                  </a:cubicBezTo>
                  <a:cubicBezTo>
                    <a:pt x="23" y="7"/>
                    <a:pt x="47" y="0"/>
                    <a:pt x="66" y="11"/>
                  </a:cubicBezTo>
                </a:path>
              </a:pathLst>
            </a:custGeom>
            <a:solidFill>
              <a:schemeClr val="accent4"/>
            </a:solidFill>
            <a:ln w="9525">
              <a:noFill/>
            </a:ln>
          </p:spPr>
          <p:txBody>
            <a:bodyPr/>
            <a:lstStyle/>
            <a:p>
              <a:endParaRPr lang="zh-CN" alt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稻壳儿小白白(http://dwz.cn/Wu2UP)"/>
            <p:cNvSpPr>
              <a:spLocks noEditPoints="1"/>
            </p:cNvSpPr>
            <p:nvPr/>
          </p:nvSpPr>
          <p:spPr>
            <a:xfrm>
              <a:off x="4214" y="5125"/>
              <a:ext cx="425" cy="425"/>
            </a:xfrm>
            <a:custGeom>
              <a:avLst/>
              <a:gdLst/>
              <a:ahLst/>
              <a:cxnLst>
                <a:cxn ang="0">
                  <a:pos x="1479576135" y="12226576"/>
                </a:cxn>
                <a:cxn ang="0">
                  <a:pos x="1455122931" y="0"/>
                </a:cxn>
                <a:cxn ang="0">
                  <a:pos x="1430665982" y="12226576"/>
                </a:cxn>
                <a:cxn ang="0">
                  <a:pos x="24456949" y="941543682"/>
                </a:cxn>
                <a:cxn ang="0">
                  <a:pos x="0" y="990457474"/>
                </a:cxn>
                <a:cxn ang="0">
                  <a:pos x="24456949" y="1027140945"/>
                </a:cxn>
                <a:cxn ang="0">
                  <a:pos x="391292460" y="1173874831"/>
                </a:cxn>
                <a:cxn ang="0">
                  <a:pos x="562483613" y="1479569178"/>
                </a:cxn>
                <a:cxn ang="0">
                  <a:pos x="611393766" y="1504026074"/>
                </a:cxn>
                <a:cxn ang="0">
                  <a:pos x="611393766" y="1504026074"/>
                </a:cxn>
                <a:cxn ang="0">
                  <a:pos x="648081062" y="1479569178"/>
                </a:cxn>
                <a:cxn ang="0">
                  <a:pos x="745901369" y="1308382141"/>
                </a:cxn>
                <a:cxn ang="0">
                  <a:pos x="1198334329" y="1491799499"/>
                </a:cxn>
                <a:cxn ang="0">
                  <a:pos x="1222791278" y="1504026074"/>
                </a:cxn>
                <a:cxn ang="0">
                  <a:pos x="1235017880" y="1491799499"/>
                </a:cxn>
                <a:cxn ang="0">
                  <a:pos x="1259474829" y="1455116027"/>
                </a:cxn>
                <a:cxn ang="0">
                  <a:pos x="1504033084" y="48910047"/>
                </a:cxn>
                <a:cxn ang="0">
                  <a:pos x="1479576135" y="12226576"/>
                </a:cxn>
                <a:cxn ang="0">
                  <a:pos x="146734204" y="978227154"/>
                </a:cxn>
                <a:cxn ang="0">
                  <a:pos x="1235017880" y="244557725"/>
                </a:cxn>
                <a:cxn ang="0">
                  <a:pos x="440206358" y="1088277568"/>
                </a:cxn>
                <a:cxn ang="0">
                  <a:pos x="427976011" y="1088277568"/>
                </a:cxn>
                <a:cxn ang="0">
                  <a:pos x="146734204" y="978227154"/>
                </a:cxn>
                <a:cxn ang="0">
                  <a:pos x="476889909" y="1124961039"/>
                </a:cxn>
                <a:cxn ang="0">
                  <a:pos x="476889909" y="1124961039"/>
                </a:cxn>
                <a:cxn ang="0">
                  <a:pos x="1369525482" y="171190782"/>
                </a:cxn>
                <a:cxn ang="0">
                  <a:pos x="611393766" y="1357292188"/>
                </a:cxn>
                <a:cxn ang="0">
                  <a:pos x="476889909" y="1124961039"/>
                </a:cxn>
                <a:cxn ang="0">
                  <a:pos x="1186107726" y="1381749084"/>
                </a:cxn>
                <a:cxn ang="0">
                  <a:pos x="782584920" y="1222784878"/>
                </a:cxn>
                <a:cxn ang="0">
                  <a:pos x="745901369" y="1222784878"/>
                </a:cxn>
                <a:cxn ang="0">
                  <a:pos x="1369525482" y="269014620"/>
                </a:cxn>
                <a:cxn ang="0">
                  <a:pos x="1186107726" y="1381749084"/>
                </a:cxn>
                <a:cxn ang="0">
                  <a:pos x="1186107726" y="1381749084"/>
                </a:cxn>
                <a:cxn ang="0">
                  <a:pos x="1186107726" y="1381749084"/>
                </a:cxn>
              </a:cxnLst>
              <a:rect l="0" t="0" r="0" b="0"/>
              <a:pathLst>
                <a:path w="123" h="123">
                  <a:moveTo>
                    <a:pt x="121" y="1"/>
                  </a:moveTo>
                  <a:cubicBezTo>
                    <a:pt x="120" y="0"/>
                    <a:pt x="119" y="0"/>
                    <a:pt x="119" y="0"/>
                  </a:cubicBezTo>
                  <a:cubicBezTo>
                    <a:pt x="118" y="0"/>
                    <a:pt x="117" y="0"/>
                    <a:pt x="117" y="1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0" y="78"/>
                    <a:pt x="0" y="79"/>
                    <a:pt x="0" y="81"/>
                  </a:cubicBezTo>
                  <a:cubicBezTo>
                    <a:pt x="0" y="82"/>
                    <a:pt x="1" y="83"/>
                    <a:pt x="2" y="84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46" y="121"/>
                    <a:pt x="46" y="121"/>
                    <a:pt x="46" y="121"/>
                  </a:cubicBezTo>
                  <a:cubicBezTo>
                    <a:pt x="47" y="122"/>
                    <a:pt x="48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1" y="123"/>
                    <a:pt x="52" y="122"/>
                    <a:pt x="53" y="12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99" y="123"/>
                    <a:pt x="99" y="123"/>
                    <a:pt x="100" y="123"/>
                  </a:cubicBezTo>
                  <a:cubicBezTo>
                    <a:pt x="100" y="123"/>
                    <a:pt x="101" y="122"/>
                    <a:pt x="101" y="122"/>
                  </a:cubicBezTo>
                  <a:cubicBezTo>
                    <a:pt x="102" y="122"/>
                    <a:pt x="103" y="121"/>
                    <a:pt x="103" y="119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3"/>
                    <a:pt x="122" y="1"/>
                    <a:pt x="121" y="1"/>
                  </a:cubicBezTo>
                  <a:close/>
                  <a:moveTo>
                    <a:pt x="12" y="80"/>
                  </a:moveTo>
                  <a:cubicBezTo>
                    <a:pt x="101" y="20"/>
                    <a:pt x="101" y="20"/>
                    <a:pt x="101" y="20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5" y="89"/>
                    <a:pt x="35" y="89"/>
                  </a:cubicBezTo>
                  <a:lnTo>
                    <a:pt x="12" y="80"/>
                  </a:lnTo>
                  <a:close/>
                  <a:moveTo>
                    <a:pt x="39" y="92"/>
                  </a:moveTo>
                  <a:cubicBezTo>
                    <a:pt x="39" y="92"/>
                    <a:pt x="39" y="92"/>
                    <a:pt x="39" y="92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50" y="111"/>
                    <a:pt x="50" y="111"/>
                    <a:pt x="50" y="111"/>
                  </a:cubicBezTo>
                  <a:lnTo>
                    <a:pt x="39" y="92"/>
                  </a:lnTo>
                  <a:close/>
                  <a:moveTo>
                    <a:pt x="97" y="113"/>
                  </a:moveTo>
                  <a:cubicBezTo>
                    <a:pt x="64" y="100"/>
                    <a:pt x="64" y="100"/>
                    <a:pt x="64" y="100"/>
                  </a:cubicBezTo>
                  <a:cubicBezTo>
                    <a:pt x="63" y="100"/>
                    <a:pt x="62" y="100"/>
                    <a:pt x="61" y="100"/>
                  </a:cubicBezTo>
                  <a:cubicBezTo>
                    <a:pt x="112" y="22"/>
                    <a:pt x="112" y="22"/>
                    <a:pt x="112" y="22"/>
                  </a:cubicBezTo>
                  <a:lnTo>
                    <a:pt x="97" y="113"/>
                  </a:lnTo>
                  <a:close/>
                  <a:moveTo>
                    <a:pt x="97" y="113"/>
                  </a:moveTo>
                  <a:cubicBezTo>
                    <a:pt x="97" y="113"/>
                    <a:pt x="97" y="113"/>
                    <a:pt x="97" y="113"/>
                  </a:cubicBez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/>
          <p:nvPr/>
        </p:nvSpPr>
        <p:spPr>
          <a:xfrm>
            <a:off x="590925" y="1018776"/>
            <a:ext cx="7361634" cy="3506920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  <a:effectLst>
            <a:outerShdw blurRad="200025" dist="19050" dir="5400000" algn="bl" rotWithShape="0">
              <a:schemeClr val="dk1">
                <a:alpha val="2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37" name="Google Shape;2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591" y="2123546"/>
            <a:ext cx="185882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4266" y="3546021"/>
            <a:ext cx="185882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2816" y="1921046"/>
            <a:ext cx="185882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1291" y="3831871"/>
            <a:ext cx="185882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7641" y="2326046"/>
            <a:ext cx="185882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4441" y="3896571"/>
            <a:ext cx="185882" cy="2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endParaRPr lang="en-US" dirty="0"/>
          </a:p>
        </p:txBody>
      </p:sp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449767" y="1410785"/>
            <a:ext cx="1583529" cy="3339066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5"/>
          <a:stretch>
            <a:fillRect/>
          </a:stretch>
        </p:blipFill>
        <p:spPr>
          <a:xfrm>
            <a:off x="2309288" y="1410785"/>
            <a:ext cx="1577714" cy="3339066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663" y="1384441"/>
            <a:ext cx="1704247" cy="33390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54571" y="1648505"/>
            <a:ext cx="2487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-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Giao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diện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Load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Ứng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dụng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.</a:t>
            </a:r>
            <a:endParaRPr lang="en-US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3523" y="2326046"/>
            <a:ext cx="2468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-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Giao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diện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đăng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nhập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,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đăng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ký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.</a:t>
            </a:r>
            <a:endParaRPr lang="en-US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7002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410021" y="269022"/>
            <a:ext cx="41793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Các</a:t>
            </a:r>
            <a:r>
              <a:rPr lang="en-US" sz="32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Giao</a:t>
            </a:r>
            <a:r>
              <a:rPr lang="en-US" sz="32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Diện</a:t>
            </a:r>
            <a:r>
              <a:rPr lang="en-US" sz="32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Chính</a:t>
            </a:r>
            <a:endParaRPr lang="en-US" sz="3200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314596" y="1089661"/>
            <a:ext cx="1847533" cy="365696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182" y="1089661"/>
            <a:ext cx="1993728" cy="366019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370" y="1086436"/>
            <a:ext cx="1891268" cy="36601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32098" y="1280160"/>
            <a:ext cx="1897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-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Giao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diện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trang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chủ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.</a:t>
            </a:r>
            <a:endParaRPr lang="en-US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65151" y="2316480"/>
            <a:ext cx="1729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-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Giao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diện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chi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tiết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sản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phẩm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.</a:t>
            </a:r>
            <a:endParaRPr lang="en-US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5151" y="3352800"/>
            <a:ext cx="1562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-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Giao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diện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case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thanh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công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cụ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.</a:t>
            </a:r>
            <a:endParaRPr lang="en-US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2615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326201" y="246162"/>
            <a:ext cx="41793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Các</a:t>
            </a:r>
            <a:r>
              <a:rPr lang="en-US" sz="32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Giao</a:t>
            </a:r>
            <a:r>
              <a:rPr lang="en-US" sz="32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Diện</a:t>
            </a:r>
            <a:r>
              <a:rPr lang="en-US" sz="32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Chính</a:t>
            </a:r>
            <a:endParaRPr lang="en-US" sz="3200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85" y="913816"/>
            <a:ext cx="2058035" cy="3836035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2774315" y="913815"/>
            <a:ext cx="2209165" cy="38360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73675" y="1574164"/>
            <a:ext cx="2545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-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Giao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diện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giỏ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hàng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.</a:t>
            </a:r>
            <a:endParaRPr lang="en-US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73675" y="3162300"/>
            <a:ext cx="3253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-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Giao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diện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tìm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kiếm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sản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phẩm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.</a:t>
            </a:r>
            <a:endParaRPr lang="en-US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8499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Tính Thiết Yếu</a:t>
            </a:r>
            <a:endParaRPr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026" name="Picture 2" descr="Tại sao bạn nên chọn mua sắm qua mạng thay vì đi ra cửa hàng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19" y="1344990"/>
            <a:ext cx="2927347" cy="153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op 10 ứng dụng mua sắm online tốt nhất năm 20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363" y="1259597"/>
            <a:ext cx="3160967" cy="162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ành Vi Mua Sắm Trực Tuyến Của Người Tiêu Dùng Như Thế Nào?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362" y="2880722"/>
            <a:ext cx="3160967" cy="191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8319" y="3238214"/>
            <a:ext cx="3373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-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Công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nghệ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4.0</a:t>
            </a:r>
            <a:endParaRPr lang="en-US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8319" y="3837655"/>
            <a:ext cx="2351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-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Nhu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cầu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mua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sắm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24/7</a:t>
            </a:r>
            <a:endParaRPr lang="en-US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8319" y="4486812"/>
            <a:ext cx="3066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-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Tiết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kiệm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thời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gian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và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chi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phí</a:t>
            </a:r>
            <a:endParaRPr lang="en-US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272884" y="253782"/>
            <a:ext cx="41793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Các</a:t>
            </a:r>
            <a:r>
              <a:rPr lang="en-US" sz="32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Giao</a:t>
            </a:r>
            <a:r>
              <a:rPr lang="en-US" sz="32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Diện</a:t>
            </a:r>
            <a:r>
              <a:rPr lang="en-US" sz="32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Chính</a:t>
            </a:r>
            <a:endParaRPr lang="en-US" sz="3200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600393" y="929639"/>
            <a:ext cx="1731328" cy="3969107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2331721" y="929639"/>
            <a:ext cx="2026919" cy="39691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47260" y="2125980"/>
            <a:ext cx="3299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-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Giao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diện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phân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loại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theo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sản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phẩm</a:t>
            </a:r>
            <a:endParaRPr lang="en-US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7441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234784" y="185202"/>
            <a:ext cx="41793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Các</a:t>
            </a:r>
            <a:r>
              <a:rPr lang="en-US" sz="32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Giao</a:t>
            </a:r>
            <a:r>
              <a:rPr lang="en-US" sz="32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Diện</a:t>
            </a:r>
            <a:r>
              <a:rPr lang="en-US" sz="3200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Chính</a:t>
            </a:r>
            <a:endParaRPr lang="en-US" sz="3200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319445" y="769977"/>
            <a:ext cx="1958935" cy="4053483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2444929" y="769977"/>
            <a:ext cx="2053865" cy="40534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19900" y="2796718"/>
            <a:ext cx="2499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-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Giao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diện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đơn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hàng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và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cập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nhật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đơn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hàng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.</a:t>
            </a:r>
            <a:endParaRPr lang="en-US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  <p:pic>
        <p:nvPicPr>
          <p:cNvPr id="14" name="Picture 13"/>
          <p:cNvPicPr/>
          <p:nvPr/>
        </p:nvPicPr>
        <p:blipFill rotWithShape="1">
          <a:blip r:embed="rId5"/>
          <a:srcRect t="-365" r="23363" b="1"/>
          <a:stretch/>
        </p:blipFill>
        <p:spPr>
          <a:xfrm>
            <a:off x="4732736" y="769977"/>
            <a:ext cx="2087164" cy="40534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19900" y="1260128"/>
            <a:ext cx="1820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-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Giao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diện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thanh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toán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.</a:t>
            </a:r>
            <a:endParaRPr lang="en-US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6803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>
            <a:spLocks noGrp="1"/>
          </p:cNvSpPr>
          <p:nvPr>
            <p:ph type="title"/>
          </p:nvPr>
        </p:nvSpPr>
        <p:spPr>
          <a:xfrm>
            <a:off x="222410" y="91675"/>
            <a:ext cx="7989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Quản Lý Thêm, Sửa, Xóa Sản Phẩm</a:t>
            </a:r>
            <a:endParaRPr dirty="0"/>
          </a:p>
        </p:txBody>
      </p:sp>
      <p:sp>
        <p:nvSpPr>
          <p:cNvPr id="165" name="Google Shape;165;p2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59" name="Picture 58"/>
          <p:cNvPicPr/>
          <p:nvPr/>
        </p:nvPicPr>
        <p:blipFill>
          <a:blip r:embed="rId3"/>
          <a:stretch>
            <a:fillRect/>
          </a:stretch>
        </p:blipFill>
        <p:spPr>
          <a:xfrm>
            <a:off x="193218" y="1230627"/>
            <a:ext cx="2170270" cy="3689351"/>
          </a:xfrm>
          <a:prstGeom prst="rect">
            <a:avLst/>
          </a:prstGeom>
        </p:spPr>
      </p:pic>
      <p:pic>
        <p:nvPicPr>
          <p:cNvPr id="60" name="Picture 5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120" y="1230628"/>
            <a:ext cx="1929006" cy="3679826"/>
          </a:xfrm>
          <a:prstGeom prst="rect">
            <a:avLst/>
          </a:prstGeom>
        </p:spPr>
      </p:pic>
      <p:pic>
        <p:nvPicPr>
          <p:cNvPr id="61" name="Picture 60"/>
          <p:cNvPicPr/>
          <p:nvPr/>
        </p:nvPicPr>
        <p:blipFill>
          <a:blip r:embed="rId5"/>
          <a:stretch>
            <a:fillRect/>
          </a:stretch>
        </p:blipFill>
        <p:spPr>
          <a:xfrm>
            <a:off x="4449574" y="1230627"/>
            <a:ext cx="2065555" cy="3677287"/>
          </a:xfrm>
          <a:prstGeom prst="rect">
            <a:avLst/>
          </a:prstGeom>
        </p:spPr>
      </p:pic>
      <p:pic>
        <p:nvPicPr>
          <p:cNvPr id="62" name="Picture 61"/>
          <p:cNvPicPr/>
          <p:nvPr/>
        </p:nvPicPr>
        <p:blipFill>
          <a:blip r:embed="rId6"/>
          <a:stretch>
            <a:fillRect/>
          </a:stretch>
        </p:blipFill>
        <p:spPr>
          <a:xfrm>
            <a:off x="6551577" y="1230627"/>
            <a:ext cx="2234283" cy="36893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Gửi Thông Báo Từ FireBase</a:t>
            </a:r>
            <a:endParaRPr dirty="0"/>
          </a:p>
        </p:txBody>
      </p:sp>
      <p:sp>
        <p:nvSpPr>
          <p:cNvPr id="227" name="Google Shape;227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80550" y="1163637"/>
            <a:ext cx="4204810" cy="2760663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4933167" y="1163637"/>
            <a:ext cx="1959431" cy="368808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 rotWithShape="1">
          <a:blip r:embed="rId5"/>
          <a:srcRect l="-407" t="2848" r="407" b="-2848"/>
          <a:stretch/>
        </p:blipFill>
        <p:spPr>
          <a:xfrm>
            <a:off x="7032785" y="1162434"/>
            <a:ext cx="1844515" cy="37677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494984" y="906981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Thanks For Listening</a:t>
            </a:r>
            <a:endParaRPr sz="2800" dirty="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130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416" y="2211062"/>
            <a:ext cx="2017495" cy="120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>
            <a:spLocks noGrp="1"/>
          </p:cNvSpPr>
          <p:nvPr>
            <p:ph type="ctrTitle" idx="4294967295"/>
          </p:nvPr>
        </p:nvSpPr>
        <p:spPr>
          <a:xfrm>
            <a:off x="634543" y="565863"/>
            <a:ext cx="3332700" cy="198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Thông Tin Đề </a:t>
            </a:r>
            <a:r>
              <a:rPr lang="en" sz="2800" dirty="0"/>
              <a:t>T</a:t>
            </a:r>
            <a:r>
              <a:rPr lang="en" sz="2800" dirty="0" smtClean="0"/>
              <a:t>ài</a:t>
            </a:r>
            <a:endParaRPr sz="2800" dirty="0"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4294967295"/>
          </p:nvPr>
        </p:nvSpPr>
        <p:spPr>
          <a:xfrm>
            <a:off x="634543" y="1337138"/>
            <a:ext cx="3332700" cy="109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altLang="zh-CN" sz="1400" b="1" kern="3000" spc="33" dirty="0" err="1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Là</a:t>
            </a:r>
            <a:r>
              <a:rPr lang="en-US" altLang="zh-CN" sz="1400" b="1" kern="3000" spc="33" dirty="0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 </a:t>
            </a:r>
            <a:r>
              <a:rPr lang="en-US" altLang="zh-CN" sz="1400" b="1" kern="3000" spc="33" dirty="0" err="1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Ứng</a:t>
            </a:r>
            <a:r>
              <a:rPr lang="en-US" altLang="zh-CN" sz="1400" b="1" kern="3000" spc="33" dirty="0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 </a:t>
            </a:r>
            <a:r>
              <a:rPr lang="en-US" altLang="zh-CN" sz="1400" b="1" kern="3000" spc="33" dirty="0" err="1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Dụng</a:t>
            </a:r>
            <a:r>
              <a:rPr lang="en-US" altLang="zh-CN" sz="1400" b="1" kern="3000" spc="33" dirty="0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 </a:t>
            </a:r>
            <a:r>
              <a:rPr lang="en-US" altLang="zh-CN" sz="1400" b="1" kern="3000" spc="33" dirty="0" err="1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chạy</a:t>
            </a:r>
            <a:r>
              <a:rPr lang="en-US" altLang="zh-CN" sz="1400" b="1" kern="3000" spc="33" dirty="0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 </a:t>
            </a:r>
            <a:r>
              <a:rPr lang="en-US" altLang="zh-CN" sz="1400" b="1" kern="3000" spc="33" dirty="0" err="1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trên</a:t>
            </a:r>
            <a:r>
              <a:rPr lang="en-US" altLang="zh-CN" sz="1400" b="1" kern="3000" spc="33" dirty="0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 </a:t>
            </a:r>
            <a:r>
              <a:rPr lang="en-US" altLang="zh-CN" sz="1400" b="1" kern="3000" spc="33" dirty="0" err="1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nền</a:t>
            </a:r>
            <a:r>
              <a:rPr lang="en-US" altLang="zh-CN" sz="1400" b="1" kern="3000" spc="33" dirty="0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 Mobile </a:t>
            </a:r>
            <a:r>
              <a:rPr lang="en-US" altLang="zh-CN" sz="1400" b="1" kern="3000" spc="33" dirty="0" err="1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được</a:t>
            </a:r>
            <a:r>
              <a:rPr lang="en-US" altLang="zh-CN" sz="1400" b="1" kern="3000" spc="33" dirty="0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 </a:t>
            </a:r>
            <a:r>
              <a:rPr lang="en-US" altLang="zh-CN" sz="1400" b="1" kern="3000" spc="33" dirty="0" err="1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viết</a:t>
            </a:r>
            <a:r>
              <a:rPr lang="en-US" altLang="zh-CN" sz="1400" b="1" kern="3000" spc="33" dirty="0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 </a:t>
            </a:r>
            <a:r>
              <a:rPr lang="en-US" altLang="zh-CN" sz="1400" b="1" kern="3000" spc="33" dirty="0" err="1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bằng</a:t>
            </a:r>
            <a:r>
              <a:rPr lang="en-US" altLang="zh-CN" sz="1400" b="1" kern="3000" spc="33" dirty="0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 </a:t>
            </a:r>
            <a:r>
              <a:rPr lang="en-US" altLang="zh-CN" sz="1400" b="1" kern="3000" spc="33" dirty="0" err="1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ngôn</a:t>
            </a:r>
            <a:r>
              <a:rPr lang="en-US" altLang="zh-CN" sz="1400" b="1" kern="3000" spc="33" dirty="0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 </a:t>
            </a:r>
            <a:r>
              <a:rPr lang="en-US" altLang="zh-CN" sz="1400" b="1" kern="3000" spc="33" dirty="0" err="1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ngữ</a:t>
            </a:r>
            <a:r>
              <a:rPr lang="en-US" altLang="zh-CN" sz="1400" b="1" kern="3000" spc="33" dirty="0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 Java </a:t>
            </a:r>
            <a:r>
              <a:rPr lang="en-US" altLang="zh-CN" sz="1400" b="1" kern="3000" spc="33" dirty="0" err="1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phát</a:t>
            </a:r>
            <a:r>
              <a:rPr lang="en-US" altLang="zh-CN" sz="1400" b="1" kern="3000" spc="33" dirty="0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 </a:t>
            </a:r>
            <a:r>
              <a:rPr lang="en-US" altLang="zh-CN" sz="1400" b="1" kern="3000" spc="33" dirty="0" err="1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triển</a:t>
            </a:r>
            <a:r>
              <a:rPr lang="en-US" altLang="zh-CN" sz="1400" b="1" kern="3000" spc="33" dirty="0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 </a:t>
            </a:r>
            <a:r>
              <a:rPr lang="en-US" altLang="zh-CN" sz="1400" b="1" kern="3000" spc="33" dirty="0" err="1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trên</a:t>
            </a:r>
            <a:r>
              <a:rPr lang="en-US" altLang="zh-CN" sz="1400" b="1" kern="3000" spc="33" dirty="0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 </a:t>
            </a:r>
            <a:r>
              <a:rPr lang="en-US" altLang="zh-CN" sz="1400" b="1" kern="3000" spc="33" dirty="0" err="1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phần</a:t>
            </a:r>
            <a:r>
              <a:rPr lang="en-US" altLang="zh-CN" sz="1400" b="1" kern="3000" spc="33" dirty="0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 </a:t>
            </a:r>
            <a:r>
              <a:rPr lang="en-US" altLang="zh-CN" sz="1400" b="1" kern="3000" spc="33" dirty="0" err="1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mềm</a:t>
            </a:r>
            <a:r>
              <a:rPr lang="en-US" altLang="zh-CN" sz="1400" b="1" kern="3000" spc="33" dirty="0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 Android Studio </a:t>
            </a:r>
            <a:r>
              <a:rPr lang="en-US" altLang="zh-CN" sz="1400" b="1" kern="3000" spc="33" dirty="0" err="1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với</a:t>
            </a:r>
            <a:r>
              <a:rPr lang="en-US" altLang="zh-CN" sz="1400" b="1" kern="3000" spc="33" dirty="0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 CSDL </a:t>
            </a:r>
            <a:r>
              <a:rPr lang="en-US" altLang="zh-CN" sz="1400" b="1" kern="3000" spc="33" dirty="0" err="1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được</a:t>
            </a:r>
            <a:r>
              <a:rPr lang="en-US" altLang="zh-CN" sz="1400" b="1" kern="3000" spc="33" dirty="0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 </a:t>
            </a:r>
            <a:r>
              <a:rPr lang="en-US" altLang="zh-CN" sz="1400" b="1" kern="3000" spc="33" dirty="0" err="1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chạy</a:t>
            </a:r>
            <a:r>
              <a:rPr lang="en-US" altLang="zh-CN" sz="1400" b="1" kern="3000" spc="33" dirty="0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 </a:t>
            </a:r>
            <a:r>
              <a:rPr lang="en-US" altLang="zh-CN" sz="1400" b="1" kern="3000" spc="33" dirty="0" err="1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trên</a:t>
            </a:r>
            <a:r>
              <a:rPr lang="en-US" altLang="zh-CN" sz="1400" b="1" kern="3000" spc="33" dirty="0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 </a:t>
            </a:r>
            <a:r>
              <a:rPr lang="en-US" altLang="zh-CN" sz="1400" b="1" kern="3000" spc="33" dirty="0" err="1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Xampp</a:t>
            </a:r>
            <a:r>
              <a:rPr lang="en-US" altLang="zh-CN" sz="1400" b="1" kern="3000" spc="33" dirty="0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.</a:t>
            </a:r>
            <a:endParaRPr lang="zh-CN" altLang="en-US" sz="1400" b="1" kern="3000" spc="33" dirty="0">
              <a:solidFill>
                <a:schemeClr val="bg1"/>
              </a:solidFill>
              <a:latin typeface="Lexend Deca" panose="020B0604020202020204" charset="-78"/>
              <a:ea typeface="微软雅黑" panose="020B0503020204020204" pitchFamily="34" charset="-122"/>
              <a:cs typeface="Lexend Deca" panose="020B0604020202020204" charset="-78"/>
              <a:sym typeface="Arial" panose="020B0604020202020204" pitchFamily="34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6955" y="1434470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9684" y="1556163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025" y="2170138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025" y="1777572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87011" y="756240"/>
            <a:ext cx="1245500" cy="79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80302" y="1666762"/>
            <a:ext cx="848475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19"/>
          <p:cNvCxnSpPr/>
          <p:nvPr/>
        </p:nvCxnSpPr>
        <p:spPr>
          <a:xfrm>
            <a:off x="6958825" y="3257288"/>
            <a:ext cx="664200" cy="3834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9"/>
          <p:cNvCxnSpPr/>
          <p:nvPr/>
        </p:nvCxnSpPr>
        <p:spPr>
          <a:xfrm>
            <a:off x="4910575" y="20352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2" name="Google Shape;12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03038" y="1370716"/>
            <a:ext cx="190716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19"/>
          <p:cNvCxnSpPr/>
          <p:nvPr/>
        </p:nvCxnSpPr>
        <p:spPr>
          <a:xfrm flipH="1">
            <a:off x="4637575" y="3181088"/>
            <a:ext cx="936600" cy="5409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9"/>
          <p:cNvCxnSpPr/>
          <p:nvPr/>
        </p:nvCxnSpPr>
        <p:spPr>
          <a:xfrm flipH="1">
            <a:off x="6910225" y="21114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5" name="Google Shape;125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22863" y="2732996"/>
            <a:ext cx="1019495" cy="11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60716" y="3287994"/>
            <a:ext cx="430025" cy="5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034133" y="3448355"/>
            <a:ext cx="430025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/>
          <p:nvPr/>
        </p:nvSpPr>
        <p:spPr>
          <a:xfrm>
            <a:off x="6114350" y="1645250"/>
            <a:ext cx="190800" cy="476700"/>
          </a:xfrm>
          <a:prstGeom prst="upDown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4"/>
              </a:gs>
              <a:gs pos="100000">
                <a:srgbClr val="00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562483" y="3079023"/>
            <a:ext cx="34768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kern="3000" spc="33" dirty="0" err="1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Người</a:t>
            </a:r>
            <a:r>
              <a:rPr lang="en-US" altLang="zh-CN" b="1" kern="3000" spc="33" dirty="0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 </a:t>
            </a:r>
            <a:r>
              <a:rPr lang="en-US" altLang="zh-CN" b="1" kern="3000" spc="33" dirty="0" err="1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dùng</a:t>
            </a:r>
            <a:r>
              <a:rPr lang="en-US" altLang="zh-CN" b="1" kern="3000" spc="33" dirty="0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 </a:t>
            </a:r>
            <a:r>
              <a:rPr lang="en-US" altLang="zh-CN" b="1" kern="3000" spc="33" dirty="0" err="1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có</a:t>
            </a:r>
            <a:r>
              <a:rPr lang="en-US" altLang="zh-CN" b="1" kern="3000" spc="33" dirty="0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 </a:t>
            </a:r>
            <a:r>
              <a:rPr lang="en-US" altLang="zh-CN" b="1" kern="3000" spc="33" dirty="0" err="1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thể</a:t>
            </a:r>
            <a:r>
              <a:rPr lang="en-US" altLang="zh-CN" b="1" kern="3000" spc="33" dirty="0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 </a:t>
            </a:r>
            <a:r>
              <a:rPr lang="en-US" altLang="zh-CN" b="1" kern="3000" spc="33" dirty="0" err="1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mua</a:t>
            </a:r>
            <a:r>
              <a:rPr lang="en-US" altLang="zh-CN" b="1" kern="3000" spc="33" dirty="0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 </a:t>
            </a:r>
            <a:r>
              <a:rPr lang="en-US" altLang="zh-CN" b="1" kern="3000" spc="33" dirty="0" err="1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trực</a:t>
            </a:r>
            <a:r>
              <a:rPr lang="en-US" altLang="zh-CN" b="1" kern="3000" spc="33" dirty="0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 </a:t>
            </a:r>
            <a:r>
              <a:rPr lang="en-US" altLang="zh-CN" b="1" kern="3000" spc="33" dirty="0" err="1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tiếp</a:t>
            </a:r>
            <a:r>
              <a:rPr lang="en-US" altLang="zh-CN" b="1" kern="3000" spc="33" dirty="0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 </a:t>
            </a:r>
            <a:r>
              <a:rPr lang="en-US" altLang="zh-CN" b="1" kern="3000" spc="33" dirty="0" err="1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trên</a:t>
            </a:r>
            <a:r>
              <a:rPr lang="en-US" altLang="zh-CN" b="1" kern="3000" spc="33" dirty="0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 </a:t>
            </a:r>
            <a:r>
              <a:rPr lang="en-US" altLang="zh-CN" b="1" kern="3000" spc="33" dirty="0" err="1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ứng</a:t>
            </a:r>
            <a:r>
              <a:rPr lang="en-US" altLang="zh-CN" b="1" kern="3000" spc="33" dirty="0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 </a:t>
            </a:r>
            <a:r>
              <a:rPr lang="en-US" altLang="zh-CN" b="1" kern="3000" spc="33" dirty="0" err="1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dụng</a:t>
            </a:r>
            <a:r>
              <a:rPr lang="en-US" altLang="zh-CN" b="1" kern="3000" spc="33" dirty="0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.</a:t>
            </a:r>
            <a:endParaRPr lang="zh-CN" altLang="en-US" b="1" kern="3000" spc="33" dirty="0">
              <a:solidFill>
                <a:schemeClr val="bg1"/>
              </a:solidFill>
              <a:latin typeface="Lexend Deca" panose="020B0604020202020204" charset="-78"/>
              <a:ea typeface="微软雅黑" panose="020B0503020204020204" pitchFamily="34" charset="-122"/>
              <a:cs typeface="Lexend Deca" panose="020B0604020202020204" charset="-78"/>
              <a:sym typeface="Arial" panose="020B0604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483" y="4106842"/>
            <a:ext cx="30732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kern="3000" spc="33" dirty="0" err="1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Quản</a:t>
            </a:r>
            <a:r>
              <a:rPr lang="en-US" altLang="zh-CN" b="1" kern="3000" spc="33" dirty="0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 </a:t>
            </a:r>
            <a:r>
              <a:rPr lang="en-US" altLang="zh-CN" b="1" kern="3000" spc="33" dirty="0" err="1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lý</a:t>
            </a:r>
            <a:r>
              <a:rPr lang="en-US" altLang="zh-CN" b="1" kern="3000" spc="33" dirty="0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 </a:t>
            </a:r>
            <a:r>
              <a:rPr lang="en-US" altLang="zh-CN" b="1" kern="3000" spc="33" dirty="0" err="1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các</a:t>
            </a:r>
            <a:r>
              <a:rPr lang="en-US" altLang="zh-CN" b="1" kern="3000" spc="33" dirty="0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 </a:t>
            </a:r>
            <a:r>
              <a:rPr lang="en-US" altLang="zh-CN" b="1" kern="3000" spc="33" dirty="0" err="1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sản</a:t>
            </a:r>
            <a:r>
              <a:rPr lang="en-US" altLang="zh-CN" b="1" kern="3000" spc="33" dirty="0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 </a:t>
            </a:r>
            <a:r>
              <a:rPr lang="en-US" altLang="zh-CN" b="1" kern="3000" spc="33" dirty="0" err="1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phẩm</a:t>
            </a:r>
            <a:r>
              <a:rPr lang="en-US" altLang="zh-CN" b="1" kern="3000" spc="33" dirty="0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 </a:t>
            </a:r>
            <a:r>
              <a:rPr lang="en-US" altLang="zh-CN" b="1" kern="3000" spc="33" dirty="0" err="1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và</a:t>
            </a:r>
            <a:r>
              <a:rPr lang="en-US" altLang="zh-CN" b="1" kern="3000" spc="33" dirty="0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 </a:t>
            </a:r>
            <a:r>
              <a:rPr lang="en-US" altLang="zh-CN" b="1" kern="3000" spc="33" dirty="0" err="1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các</a:t>
            </a:r>
            <a:r>
              <a:rPr lang="en-US" altLang="zh-CN" b="1" kern="3000" spc="33" dirty="0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 </a:t>
            </a:r>
            <a:r>
              <a:rPr lang="en-US" altLang="zh-CN" b="1" kern="3000" spc="33" dirty="0" err="1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đơn</a:t>
            </a:r>
            <a:r>
              <a:rPr lang="en-US" altLang="zh-CN" b="1" kern="3000" spc="33" dirty="0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 </a:t>
            </a:r>
            <a:r>
              <a:rPr lang="en-US" altLang="zh-CN" b="1" kern="3000" spc="33" dirty="0" err="1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hàng</a:t>
            </a:r>
            <a:r>
              <a:rPr lang="en-US" altLang="zh-CN" b="1" kern="3000" spc="33" dirty="0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 </a:t>
            </a:r>
            <a:r>
              <a:rPr lang="en-US" altLang="zh-CN" b="1" kern="3000" spc="33" dirty="0" err="1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mua</a:t>
            </a:r>
            <a:r>
              <a:rPr lang="en-US" altLang="zh-CN" b="1" kern="3000" spc="33" dirty="0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 </a:t>
            </a:r>
            <a:r>
              <a:rPr lang="en-US" altLang="zh-CN" b="1" kern="3000" spc="33" dirty="0" err="1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sản</a:t>
            </a:r>
            <a:r>
              <a:rPr lang="en-US" altLang="zh-CN" b="1" kern="3000" spc="33" dirty="0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 </a:t>
            </a:r>
            <a:r>
              <a:rPr lang="en-US" altLang="zh-CN" b="1" kern="3000" spc="33" dirty="0" err="1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phẩm</a:t>
            </a:r>
            <a:r>
              <a:rPr lang="en-US" altLang="zh-CN" b="1" kern="3000" spc="33" dirty="0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 </a:t>
            </a:r>
            <a:r>
              <a:rPr lang="en-US" altLang="zh-CN" b="1" kern="3000" spc="33" dirty="0" err="1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của</a:t>
            </a:r>
            <a:r>
              <a:rPr lang="en-US" altLang="zh-CN" b="1" kern="3000" spc="33" dirty="0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 </a:t>
            </a:r>
            <a:r>
              <a:rPr lang="en-US" altLang="zh-CN" b="1" kern="3000" spc="33" dirty="0" err="1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người</a:t>
            </a:r>
            <a:r>
              <a:rPr lang="en-US" altLang="zh-CN" b="1" kern="3000" spc="33" dirty="0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 </a:t>
            </a:r>
            <a:r>
              <a:rPr lang="en-US" altLang="zh-CN" b="1" kern="3000" spc="33" dirty="0" err="1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dùng</a:t>
            </a:r>
            <a:r>
              <a:rPr lang="en-US" altLang="zh-CN" b="1" kern="3000" spc="33" dirty="0">
                <a:solidFill>
                  <a:schemeClr val="bg1"/>
                </a:solidFill>
                <a:latin typeface="Lexend Deca" panose="020B0604020202020204" charset="-78"/>
                <a:ea typeface="微软雅黑" panose="020B0503020204020204" pitchFamily="34" charset="-122"/>
                <a:cs typeface="Lexend Deca" panose="020B0604020202020204" charset="-78"/>
                <a:sym typeface="Arial" panose="020B0604020202020204" pitchFamily="34" charset="0"/>
              </a:rPr>
              <a:t>.</a:t>
            </a:r>
            <a:endParaRPr lang="zh-CN" altLang="en-US" b="1" kern="3000" spc="33" dirty="0">
              <a:solidFill>
                <a:schemeClr val="bg1"/>
              </a:solidFill>
              <a:latin typeface="Lexend Deca" panose="020B0604020202020204" charset="-78"/>
              <a:ea typeface="微软雅黑" panose="020B0503020204020204" pitchFamily="34" charset="-122"/>
              <a:cs typeface="Lexend Deca" panose="020B0604020202020204" charset="-78"/>
              <a:sym typeface="Arial" panose="020B0604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2483" y="2723693"/>
            <a:ext cx="2920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  <a:sym typeface="Wingdings" panose="05000000000000000000" pitchFamily="2" charset="2"/>
              </a:rPr>
              <a:t> APP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  <a:sym typeface="Wingdings" panose="05000000000000000000" pitchFamily="2" charset="2"/>
              </a:rPr>
              <a:t>Bán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  <a:sym typeface="Wingdings" panose="05000000000000000000" pitchFamily="2" charset="2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  <a:sym typeface="Wingdings" panose="05000000000000000000" pitchFamily="2" charset="2"/>
              </a:rPr>
              <a:t>Hàng</a:t>
            </a:r>
            <a:endParaRPr lang="en-US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2483" y="3806393"/>
            <a:ext cx="2706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  <a:sym typeface="Wingdings" panose="05000000000000000000" pitchFamily="2" charset="2"/>
              </a:rPr>
              <a:t> APP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  <a:sym typeface="Wingdings" panose="05000000000000000000" pitchFamily="2" charset="2"/>
              </a:rPr>
              <a:t>Quản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  <a:sym typeface="Wingdings" panose="05000000000000000000" pitchFamily="2" charset="2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  <a:sym typeface="Wingdings" panose="05000000000000000000" pitchFamily="2" charset="2"/>
              </a:rPr>
              <a:t>Lý</a:t>
            </a:r>
            <a:endParaRPr lang="en-US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8171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r>
              <a:rPr lang="en" dirty="0" smtClean="0"/>
              <a:t>. Yêu Cầu Chức Năng</a:t>
            </a:r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Phải có đầy đủ các chức năng cần thiết của một App Bán Hàng trực tuyến.</a:t>
            </a:r>
            <a:endParaRPr dirty="0"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Chức năng nghiệp vụ</a:t>
            </a:r>
            <a:endParaRPr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32422" y="1132544"/>
            <a:ext cx="7690302" cy="66875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-US" b="1" dirty="0" err="1" smtClean="0"/>
              <a:t>Có</a:t>
            </a:r>
            <a:r>
              <a:rPr lang="en-US" b="1" dirty="0" smtClean="0"/>
              <a:t> </a:t>
            </a:r>
            <a:r>
              <a:rPr lang="en-US" b="1" dirty="0" err="1" smtClean="0"/>
              <a:t>chức</a:t>
            </a:r>
            <a:r>
              <a:rPr lang="en-US" b="1" dirty="0" smtClean="0"/>
              <a:t> </a:t>
            </a:r>
            <a:r>
              <a:rPr lang="en-US" b="1" dirty="0" err="1" smtClean="0"/>
              <a:t>năng</a:t>
            </a:r>
            <a:r>
              <a:rPr lang="en-US" b="1" dirty="0" smtClean="0"/>
              <a:t> </a:t>
            </a:r>
            <a:r>
              <a:rPr lang="en-US" b="1" dirty="0" err="1" smtClean="0"/>
              <a:t>mua</a:t>
            </a:r>
            <a:r>
              <a:rPr lang="en-US" b="1" dirty="0" smtClean="0"/>
              <a:t> </a:t>
            </a:r>
            <a:r>
              <a:rPr lang="en-US" b="1" dirty="0" err="1" smtClean="0"/>
              <a:t>sắm</a:t>
            </a:r>
            <a:r>
              <a:rPr lang="en-US" b="1" dirty="0" smtClean="0"/>
              <a:t> </a:t>
            </a:r>
            <a:r>
              <a:rPr lang="en-US" b="1" dirty="0" err="1" smtClean="0"/>
              <a:t>sản</a:t>
            </a:r>
            <a:r>
              <a:rPr lang="en-US" b="1" dirty="0" smtClean="0"/>
              <a:t> </a:t>
            </a:r>
            <a:r>
              <a:rPr lang="en-US" b="1" dirty="0" err="1" smtClean="0"/>
              <a:t>phẩm</a:t>
            </a:r>
            <a:r>
              <a:rPr lang="en-US" b="1" dirty="0" smtClean="0"/>
              <a:t>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-US" b="1" dirty="0" err="1" smtClean="0"/>
              <a:t>Có</a:t>
            </a:r>
            <a:r>
              <a:rPr lang="en-US" b="1" dirty="0" smtClean="0"/>
              <a:t> </a:t>
            </a:r>
            <a:r>
              <a:rPr lang="en-US" b="1" dirty="0" err="1" smtClean="0"/>
              <a:t>chức</a:t>
            </a:r>
            <a:r>
              <a:rPr lang="en-US" b="1" dirty="0" smtClean="0"/>
              <a:t> </a:t>
            </a:r>
            <a:r>
              <a:rPr lang="en-US" b="1" dirty="0" err="1" smtClean="0"/>
              <a:t>năng</a:t>
            </a:r>
            <a:r>
              <a:rPr lang="en-US" b="1" dirty="0" smtClean="0"/>
              <a:t> </a:t>
            </a:r>
            <a:r>
              <a:rPr lang="en-US" b="1" dirty="0" err="1" smtClean="0"/>
              <a:t>đăng</a:t>
            </a:r>
            <a:r>
              <a:rPr lang="en-US" b="1" dirty="0" smtClean="0"/>
              <a:t> </a:t>
            </a:r>
            <a:r>
              <a:rPr lang="en-US" b="1" dirty="0" err="1" smtClean="0"/>
              <a:t>nhập</a:t>
            </a:r>
            <a:r>
              <a:rPr lang="en-US" b="1" dirty="0" smtClean="0"/>
              <a:t>, </a:t>
            </a:r>
            <a:r>
              <a:rPr lang="en-US" b="1" dirty="0" err="1" smtClean="0"/>
              <a:t>đăng</a:t>
            </a:r>
            <a:r>
              <a:rPr lang="en-US" b="1" dirty="0" smtClean="0"/>
              <a:t> </a:t>
            </a:r>
            <a:r>
              <a:rPr lang="en-US" b="1" dirty="0" err="1" smtClean="0"/>
              <a:t>ký</a:t>
            </a:r>
            <a:r>
              <a:rPr lang="en-US" b="1" dirty="0" smtClean="0"/>
              <a:t>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-US" b="1" dirty="0" err="1" smtClean="0"/>
              <a:t>Có</a:t>
            </a:r>
            <a:r>
              <a:rPr lang="en-US" b="1" dirty="0" smtClean="0"/>
              <a:t> </a:t>
            </a:r>
            <a:r>
              <a:rPr lang="en-US" b="1" dirty="0" err="1" smtClean="0"/>
              <a:t>chức</a:t>
            </a:r>
            <a:r>
              <a:rPr lang="en-US" b="1" dirty="0" smtClean="0"/>
              <a:t> </a:t>
            </a:r>
            <a:r>
              <a:rPr lang="en-US" b="1" dirty="0" err="1" smtClean="0"/>
              <a:t>năng</a:t>
            </a:r>
            <a:r>
              <a:rPr lang="en-US" b="1" dirty="0" smtClean="0"/>
              <a:t> </a:t>
            </a:r>
            <a:r>
              <a:rPr lang="en-US" b="1" dirty="0" err="1" smtClean="0"/>
              <a:t>tìm</a:t>
            </a:r>
            <a:r>
              <a:rPr lang="en-US" b="1" dirty="0" smtClean="0"/>
              <a:t> </a:t>
            </a:r>
            <a:r>
              <a:rPr lang="en-US" b="1" dirty="0" err="1" smtClean="0"/>
              <a:t>kiếm</a:t>
            </a:r>
            <a:r>
              <a:rPr lang="en-US" b="1" dirty="0" smtClean="0"/>
              <a:t> </a:t>
            </a:r>
            <a:r>
              <a:rPr lang="en-US" b="1" dirty="0" err="1" smtClean="0"/>
              <a:t>sản</a:t>
            </a:r>
            <a:r>
              <a:rPr lang="en-US" b="1" dirty="0" smtClean="0"/>
              <a:t> </a:t>
            </a:r>
            <a:r>
              <a:rPr lang="en-US" b="1" dirty="0" err="1" smtClean="0"/>
              <a:t>phẩm</a:t>
            </a:r>
            <a:r>
              <a:rPr lang="en-US" b="1" dirty="0" smtClean="0"/>
              <a:t>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-US" b="1" dirty="0" err="1" smtClean="0"/>
              <a:t>Có</a:t>
            </a:r>
            <a:r>
              <a:rPr lang="en-US" b="1" dirty="0" smtClean="0"/>
              <a:t> </a:t>
            </a:r>
            <a:r>
              <a:rPr lang="en-US" b="1" dirty="0" err="1" smtClean="0"/>
              <a:t>chức</a:t>
            </a:r>
            <a:r>
              <a:rPr lang="en-US" b="1" dirty="0" smtClean="0"/>
              <a:t> </a:t>
            </a:r>
            <a:r>
              <a:rPr lang="en-US" b="1" dirty="0" err="1" smtClean="0"/>
              <a:t>năng</a:t>
            </a:r>
            <a:r>
              <a:rPr lang="en-US" b="1" dirty="0" smtClean="0"/>
              <a:t> </a:t>
            </a:r>
            <a:r>
              <a:rPr lang="en-US" b="1" dirty="0" err="1" smtClean="0"/>
              <a:t>thêm</a:t>
            </a:r>
            <a:r>
              <a:rPr lang="en-US" b="1" dirty="0" smtClean="0"/>
              <a:t>, </a:t>
            </a:r>
            <a:r>
              <a:rPr lang="en-US" b="1" dirty="0" err="1" smtClean="0"/>
              <a:t>sửa</a:t>
            </a:r>
            <a:r>
              <a:rPr lang="en-US" b="1" dirty="0" smtClean="0"/>
              <a:t>, </a:t>
            </a:r>
            <a:r>
              <a:rPr lang="en-US" b="1" dirty="0" err="1" smtClean="0"/>
              <a:t>xóa</a:t>
            </a:r>
            <a:r>
              <a:rPr lang="en-US" b="1" dirty="0" smtClean="0"/>
              <a:t> </a:t>
            </a:r>
            <a:r>
              <a:rPr lang="en-US" b="1" dirty="0" err="1" smtClean="0"/>
              <a:t>sản</a:t>
            </a:r>
            <a:r>
              <a:rPr lang="en-US" b="1" dirty="0" smtClean="0"/>
              <a:t> </a:t>
            </a:r>
            <a:r>
              <a:rPr lang="en-US" b="1" dirty="0" err="1" smtClean="0"/>
              <a:t>phẩm</a:t>
            </a:r>
            <a:r>
              <a:rPr lang="en-US" b="1" dirty="0" smtClean="0"/>
              <a:t>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-US" b="1" dirty="0" err="1" smtClean="0"/>
              <a:t>Có</a:t>
            </a:r>
            <a:r>
              <a:rPr lang="en-US" b="1" dirty="0" smtClean="0"/>
              <a:t> </a:t>
            </a:r>
            <a:r>
              <a:rPr lang="en-US" b="1" dirty="0" err="1" smtClean="0"/>
              <a:t>chức</a:t>
            </a:r>
            <a:r>
              <a:rPr lang="en-US" b="1" dirty="0" smtClean="0"/>
              <a:t> </a:t>
            </a:r>
            <a:r>
              <a:rPr lang="en-US" b="1" dirty="0" err="1" smtClean="0"/>
              <a:t>năng</a:t>
            </a:r>
            <a:r>
              <a:rPr lang="en-US" b="1" dirty="0" smtClean="0"/>
              <a:t> </a:t>
            </a:r>
            <a:r>
              <a:rPr lang="en-US" b="1" dirty="0" err="1" smtClean="0"/>
              <a:t>xem</a:t>
            </a:r>
            <a:r>
              <a:rPr lang="en-US" b="1" dirty="0" smtClean="0"/>
              <a:t> chi </a:t>
            </a:r>
            <a:r>
              <a:rPr lang="en-US" b="1" dirty="0" err="1" smtClean="0"/>
              <a:t>tiết</a:t>
            </a:r>
            <a:r>
              <a:rPr lang="en-US" b="1" dirty="0" smtClean="0"/>
              <a:t> </a:t>
            </a:r>
            <a:r>
              <a:rPr lang="en-US" b="1" dirty="0" err="1" smtClean="0"/>
              <a:t>thông</a:t>
            </a:r>
            <a:r>
              <a:rPr lang="en-US" b="1" dirty="0" smtClean="0"/>
              <a:t> tin </a:t>
            </a:r>
            <a:r>
              <a:rPr lang="en-US" b="1" dirty="0" err="1" smtClean="0"/>
              <a:t>sản</a:t>
            </a:r>
            <a:r>
              <a:rPr lang="en-US" b="1" dirty="0" smtClean="0"/>
              <a:t> </a:t>
            </a:r>
            <a:r>
              <a:rPr lang="en-US" b="1" dirty="0" err="1" smtClean="0"/>
              <a:t>phẩm</a:t>
            </a:r>
            <a:r>
              <a:rPr lang="en-US" b="1" dirty="0" smtClean="0"/>
              <a:t>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-US" b="1" dirty="0" err="1" smtClean="0"/>
              <a:t>Có</a:t>
            </a:r>
            <a:r>
              <a:rPr lang="en-US" b="1" dirty="0" smtClean="0"/>
              <a:t> </a:t>
            </a:r>
            <a:r>
              <a:rPr lang="en-US" b="1" dirty="0" err="1" smtClean="0"/>
              <a:t>chức</a:t>
            </a:r>
            <a:r>
              <a:rPr lang="en-US" b="1" dirty="0" smtClean="0"/>
              <a:t> </a:t>
            </a:r>
            <a:r>
              <a:rPr lang="en-US" b="1" dirty="0" err="1" smtClean="0"/>
              <a:t>năng</a:t>
            </a:r>
            <a:r>
              <a:rPr lang="en-US" b="1" dirty="0" smtClean="0"/>
              <a:t> </a:t>
            </a:r>
            <a:r>
              <a:rPr lang="en-US" b="1" dirty="0" err="1" smtClean="0"/>
              <a:t>giỏ</a:t>
            </a:r>
            <a:r>
              <a:rPr lang="en-US" b="1" dirty="0" smtClean="0"/>
              <a:t> </a:t>
            </a:r>
            <a:r>
              <a:rPr lang="en-US" b="1" dirty="0" err="1" smtClean="0"/>
              <a:t>hàng</a:t>
            </a:r>
            <a:r>
              <a:rPr lang="en-US" b="1" dirty="0" smtClean="0"/>
              <a:t>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-US" b="1" dirty="0" err="1" smtClean="0"/>
              <a:t>Có</a:t>
            </a:r>
            <a:r>
              <a:rPr lang="en-US" b="1" dirty="0" smtClean="0"/>
              <a:t> </a:t>
            </a:r>
            <a:r>
              <a:rPr lang="en-US" b="1" dirty="0" err="1" smtClean="0"/>
              <a:t>chức</a:t>
            </a:r>
            <a:r>
              <a:rPr lang="en-US" b="1" dirty="0" smtClean="0"/>
              <a:t> </a:t>
            </a:r>
            <a:r>
              <a:rPr lang="en-US" b="1" dirty="0" err="1" smtClean="0"/>
              <a:t>năng</a:t>
            </a:r>
            <a:r>
              <a:rPr lang="en-US" b="1" dirty="0" smtClean="0"/>
              <a:t> </a:t>
            </a:r>
            <a:r>
              <a:rPr lang="en-US" b="1" dirty="0" err="1" smtClean="0"/>
              <a:t>cập</a:t>
            </a:r>
            <a:r>
              <a:rPr lang="en-US" b="1" dirty="0" smtClean="0"/>
              <a:t> </a:t>
            </a:r>
            <a:r>
              <a:rPr lang="en-US" b="1" dirty="0" err="1" smtClean="0"/>
              <a:t>nhật</a:t>
            </a:r>
            <a:r>
              <a:rPr lang="en-US" b="1" dirty="0" smtClean="0"/>
              <a:t> </a:t>
            </a:r>
            <a:r>
              <a:rPr lang="en-US" b="1" dirty="0" err="1" smtClean="0"/>
              <a:t>đơn</a:t>
            </a:r>
            <a:r>
              <a:rPr lang="en-US" b="1" dirty="0" smtClean="0"/>
              <a:t> </a:t>
            </a:r>
            <a:r>
              <a:rPr lang="en-US" b="1" dirty="0" err="1" smtClean="0"/>
              <a:t>hàng</a:t>
            </a:r>
            <a:r>
              <a:rPr lang="en-US" b="1" dirty="0" smtClean="0"/>
              <a:t>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-US" b="1" dirty="0" err="1" smtClean="0"/>
              <a:t>Có</a:t>
            </a:r>
            <a:r>
              <a:rPr lang="en-US" b="1" dirty="0" smtClean="0"/>
              <a:t> </a:t>
            </a:r>
            <a:r>
              <a:rPr lang="en-US" b="1" dirty="0" err="1" smtClean="0"/>
              <a:t>chức</a:t>
            </a:r>
            <a:r>
              <a:rPr lang="en-US" b="1" dirty="0" smtClean="0"/>
              <a:t> </a:t>
            </a:r>
            <a:r>
              <a:rPr lang="en-US" b="1" dirty="0" err="1" smtClean="0"/>
              <a:t>năng</a:t>
            </a:r>
            <a:r>
              <a:rPr lang="en-US" b="1" dirty="0" smtClean="0"/>
              <a:t> </a:t>
            </a:r>
            <a:r>
              <a:rPr lang="en-US" b="1" dirty="0" err="1" smtClean="0"/>
              <a:t>phân</a:t>
            </a:r>
            <a:r>
              <a:rPr lang="en-US" b="1" dirty="0" smtClean="0"/>
              <a:t> </a:t>
            </a:r>
            <a:r>
              <a:rPr lang="en-US" b="1" dirty="0" err="1" smtClean="0"/>
              <a:t>loại</a:t>
            </a:r>
            <a:r>
              <a:rPr lang="en-US" b="1" dirty="0" smtClean="0"/>
              <a:t> </a:t>
            </a:r>
            <a:r>
              <a:rPr lang="en-US" b="1" dirty="0" err="1" smtClean="0"/>
              <a:t>sản</a:t>
            </a:r>
            <a:r>
              <a:rPr lang="en-US" b="1" dirty="0" smtClean="0"/>
              <a:t> </a:t>
            </a:r>
            <a:r>
              <a:rPr lang="en-US" b="1" dirty="0" err="1" smtClean="0"/>
              <a:t>phẩm</a:t>
            </a:r>
            <a:r>
              <a:rPr lang="en-US" b="1" dirty="0" smtClean="0"/>
              <a:t>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Yêu Cầu Hệ Thống</a:t>
            </a:r>
            <a:endParaRPr dirty="0"/>
          </a:p>
        </p:txBody>
      </p:sp>
      <p:sp>
        <p:nvSpPr>
          <p:cNvPr id="266" name="Google Shape;266;p2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267" name="Google Shape;267;p29"/>
          <p:cNvGrpSpPr/>
          <p:nvPr/>
        </p:nvGrpSpPr>
        <p:grpSpPr>
          <a:xfrm>
            <a:off x="5733225" y="3501794"/>
            <a:ext cx="608492" cy="312900"/>
            <a:chOff x="6038025" y="3156109"/>
            <a:chExt cx="608492" cy="312900"/>
          </a:xfrm>
        </p:grpSpPr>
        <p:cxnSp>
          <p:nvCxnSpPr>
            <p:cNvPr id="268" name="Google Shape;268;p29"/>
            <p:cNvCxnSpPr/>
            <p:nvPr/>
          </p:nvCxnSpPr>
          <p:spPr>
            <a:xfrm>
              <a:off x="6038025" y="3312550"/>
              <a:ext cx="5820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0" name="Google Shape;270;p29"/>
            <p:cNvSpPr/>
            <p:nvPr/>
          </p:nvSpPr>
          <p:spPr>
            <a:xfrm>
              <a:off x="6424027" y="3212150"/>
              <a:ext cx="198600" cy="19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9"/>
            <p:cNvSpPr txBox="1"/>
            <p:nvPr/>
          </p:nvSpPr>
          <p:spPr>
            <a:xfrm>
              <a:off x="6399017" y="315610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3</a:t>
              </a:r>
              <a:endParaRPr sz="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272" name="Google Shape;272;p29"/>
          <p:cNvGrpSpPr/>
          <p:nvPr/>
        </p:nvGrpSpPr>
        <p:grpSpPr>
          <a:xfrm>
            <a:off x="2193691" y="2701789"/>
            <a:ext cx="1132559" cy="312900"/>
            <a:chOff x="2498491" y="2373759"/>
            <a:chExt cx="1132559" cy="312900"/>
          </a:xfrm>
        </p:grpSpPr>
        <p:cxnSp>
          <p:nvCxnSpPr>
            <p:cNvPr id="274" name="Google Shape;274;p29"/>
            <p:cNvCxnSpPr/>
            <p:nvPr/>
          </p:nvCxnSpPr>
          <p:spPr>
            <a:xfrm rot="10800000">
              <a:off x="2587350" y="2536350"/>
              <a:ext cx="10437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5" name="Google Shape;275;p29"/>
            <p:cNvSpPr/>
            <p:nvPr/>
          </p:nvSpPr>
          <p:spPr>
            <a:xfrm>
              <a:off x="2523501" y="2431050"/>
              <a:ext cx="198600" cy="19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9"/>
            <p:cNvSpPr txBox="1"/>
            <p:nvPr/>
          </p:nvSpPr>
          <p:spPr>
            <a:xfrm>
              <a:off x="2498491" y="237375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2</a:t>
              </a:r>
              <a:endParaRPr sz="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277" name="Google Shape;277;p29"/>
          <p:cNvGrpSpPr/>
          <p:nvPr/>
        </p:nvGrpSpPr>
        <p:grpSpPr>
          <a:xfrm>
            <a:off x="4603300" y="1817785"/>
            <a:ext cx="1742220" cy="312900"/>
            <a:chOff x="4908100" y="1436790"/>
            <a:chExt cx="1742220" cy="312900"/>
          </a:xfrm>
        </p:grpSpPr>
        <p:cxnSp>
          <p:nvCxnSpPr>
            <p:cNvPr id="278" name="Google Shape;278;p29"/>
            <p:cNvCxnSpPr/>
            <p:nvPr/>
          </p:nvCxnSpPr>
          <p:spPr>
            <a:xfrm>
              <a:off x="4908100" y="1593250"/>
              <a:ext cx="1715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0" name="Google Shape;280;p29"/>
            <p:cNvSpPr/>
            <p:nvPr/>
          </p:nvSpPr>
          <p:spPr>
            <a:xfrm>
              <a:off x="6427830" y="1493307"/>
              <a:ext cx="198600" cy="19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9"/>
            <p:cNvSpPr txBox="1"/>
            <p:nvPr/>
          </p:nvSpPr>
          <p:spPr>
            <a:xfrm>
              <a:off x="6402820" y="1436790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1</a:t>
              </a:r>
              <a:endParaRPr sz="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282" name="Google Shape;282;p29"/>
          <p:cNvGrpSpPr/>
          <p:nvPr/>
        </p:nvGrpSpPr>
        <p:grpSpPr>
          <a:xfrm>
            <a:off x="2509794" y="1479150"/>
            <a:ext cx="3514811" cy="3252003"/>
            <a:chOff x="2991269" y="1153325"/>
            <a:chExt cx="3514811" cy="3252003"/>
          </a:xfrm>
        </p:grpSpPr>
        <p:sp>
          <p:nvSpPr>
            <p:cNvPr id="283" name="Google Shape;283;p29"/>
            <p:cNvSpPr/>
            <p:nvPr/>
          </p:nvSpPr>
          <p:spPr>
            <a:xfrm>
              <a:off x="3477586" y="2585458"/>
              <a:ext cx="2541910" cy="950456"/>
            </a:xfrm>
            <a:custGeom>
              <a:avLst/>
              <a:gdLst/>
              <a:ahLst/>
              <a:cxnLst/>
              <a:rect l="l" t="t" r="r" b="b"/>
              <a:pathLst>
                <a:path w="126826" h="43529" extrusionOk="0">
                  <a:moveTo>
                    <a:pt x="0" y="20002"/>
                  </a:moveTo>
                  <a:lnTo>
                    <a:pt x="63389" y="43529"/>
                  </a:lnTo>
                  <a:lnTo>
                    <a:pt x="126826" y="19907"/>
                  </a:lnTo>
                  <a:lnTo>
                    <a:pt x="635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284" name="Google Shape;284;p29"/>
            <p:cNvSpPr/>
            <p:nvPr/>
          </p:nvSpPr>
          <p:spPr>
            <a:xfrm>
              <a:off x="2991269" y="3020977"/>
              <a:ext cx="1758228" cy="1384350"/>
            </a:xfrm>
            <a:custGeom>
              <a:avLst/>
              <a:gdLst/>
              <a:ahLst/>
              <a:cxnLst/>
              <a:rect l="l" t="t" r="r" b="b"/>
              <a:pathLst>
                <a:path w="87725" h="63817" extrusionOk="0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285" name="Google Shape;285;p29"/>
            <p:cNvSpPr/>
            <p:nvPr/>
          </p:nvSpPr>
          <p:spPr>
            <a:xfrm flipH="1">
              <a:off x="4747852" y="3020977"/>
              <a:ext cx="1758228" cy="1384350"/>
            </a:xfrm>
            <a:custGeom>
              <a:avLst/>
              <a:gdLst/>
              <a:ahLst/>
              <a:cxnLst/>
              <a:rect l="l" t="t" r="r" b="b"/>
              <a:pathLst>
                <a:path w="87725" h="63817" extrusionOk="0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286" name="Google Shape;286;p29"/>
            <p:cNvSpPr/>
            <p:nvPr/>
          </p:nvSpPr>
          <p:spPr>
            <a:xfrm>
              <a:off x="3969199" y="2001324"/>
              <a:ext cx="1565850" cy="585863"/>
            </a:xfrm>
            <a:custGeom>
              <a:avLst/>
              <a:gdLst/>
              <a:ahLst/>
              <a:cxnLst/>
              <a:rect l="l" t="t" r="r" b="b"/>
              <a:pathLst>
                <a:path w="24053" h="8150" extrusionOk="0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287" name="Google Shape;287;p29"/>
            <p:cNvSpPr/>
            <p:nvPr/>
          </p:nvSpPr>
          <p:spPr>
            <a:xfrm>
              <a:off x="3563255" y="2275837"/>
              <a:ext cx="1189300" cy="1015326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288" name="Google Shape;288;p29"/>
            <p:cNvSpPr/>
            <p:nvPr/>
          </p:nvSpPr>
          <p:spPr>
            <a:xfrm flipH="1">
              <a:off x="4749365" y="2275837"/>
              <a:ext cx="1189300" cy="1015326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289" name="Google Shape;289;p29"/>
            <p:cNvSpPr/>
            <p:nvPr/>
          </p:nvSpPr>
          <p:spPr>
            <a:xfrm>
              <a:off x="4059061" y="1153325"/>
              <a:ext cx="693508" cy="1201140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290" name="Google Shape;290;p29"/>
            <p:cNvSpPr/>
            <p:nvPr/>
          </p:nvSpPr>
          <p:spPr>
            <a:xfrm flipH="1">
              <a:off x="4749350" y="1153325"/>
              <a:ext cx="693508" cy="1201140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  <p:sp>
        <p:nvSpPr>
          <p:cNvPr id="2" name="TextBox 1"/>
          <p:cNvSpPr txBox="1"/>
          <p:nvPr/>
        </p:nvSpPr>
        <p:spPr>
          <a:xfrm>
            <a:off x="6461284" y="1818110"/>
            <a:ext cx="2468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Tốc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độ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nhanh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,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không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bị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trễ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,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treo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.</a:t>
            </a:r>
            <a:endParaRPr lang="en-US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7088" y="2692219"/>
            <a:ext cx="1752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Giao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diện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thân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thiện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với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người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dùng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.</a:t>
            </a:r>
            <a:endParaRPr lang="en-US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61284" y="3506590"/>
            <a:ext cx="20193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Các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chức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năng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chạy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đúng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không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gây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ra</a:t>
            </a:r>
            <a:r>
              <a:rPr lang="en-US" b="1" dirty="0" smtClean="0">
                <a:solidFill>
                  <a:schemeClr val="bg1"/>
                </a:solidFill>
                <a:latin typeface="Lexend Deca" panose="020B0604020202020204" charset="-78"/>
                <a:cs typeface="Lexend Deca" panose="020B0604020202020204" charset="-78"/>
              </a:rPr>
              <a:t> bug.</a:t>
            </a:r>
            <a:endParaRPr lang="en-US" b="1" dirty="0">
              <a:solidFill>
                <a:schemeClr val="bg1"/>
              </a:solidFill>
              <a:latin typeface="Lexend Deca" panose="020B0604020202020204" charset="-78"/>
              <a:cs typeface="Lexend Deca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2665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5542" y="2363462"/>
            <a:ext cx="2017495" cy="120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>
            <a:spLocks noGrp="1"/>
          </p:cNvSpPr>
          <p:nvPr>
            <p:ph type="ctrTitle" idx="4294967295"/>
          </p:nvPr>
        </p:nvSpPr>
        <p:spPr>
          <a:xfrm>
            <a:off x="328250" y="216188"/>
            <a:ext cx="6146711" cy="198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Sơ Đồ Phân Cấp Chức Năng</a:t>
            </a:r>
            <a:endParaRPr dirty="0"/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2081" y="1586870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4810" y="1708563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9151" y="2322538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9151" y="1929972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52137" y="908640"/>
            <a:ext cx="1245500" cy="79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45428" y="1819162"/>
            <a:ext cx="848475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19"/>
          <p:cNvCxnSpPr/>
          <p:nvPr/>
        </p:nvCxnSpPr>
        <p:spPr>
          <a:xfrm>
            <a:off x="7523951" y="3409688"/>
            <a:ext cx="664200" cy="3834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9"/>
          <p:cNvCxnSpPr/>
          <p:nvPr/>
        </p:nvCxnSpPr>
        <p:spPr>
          <a:xfrm>
            <a:off x="5475701" y="21876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2" name="Google Shape;12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68164" y="1523116"/>
            <a:ext cx="190716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19"/>
          <p:cNvCxnSpPr/>
          <p:nvPr/>
        </p:nvCxnSpPr>
        <p:spPr>
          <a:xfrm flipH="1">
            <a:off x="5202701" y="3333488"/>
            <a:ext cx="936600" cy="5409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9"/>
          <p:cNvCxnSpPr/>
          <p:nvPr/>
        </p:nvCxnSpPr>
        <p:spPr>
          <a:xfrm flipH="1">
            <a:off x="7475351" y="22638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5" name="Google Shape;125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87989" y="2885396"/>
            <a:ext cx="1019495" cy="11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225842" y="3440394"/>
            <a:ext cx="430025" cy="5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599259" y="3600755"/>
            <a:ext cx="430025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/>
          <p:nvPr/>
        </p:nvSpPr>
        <p:spPr>
          <a:xfrm>
            <a:off x="6679476" y="1797650"/>
            <a:ext cx="190800" cy="476700"/>
          </a:xfrm>
          <a:prstGeom prst="upDown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4"/>
              </a:gs>
              <a:gs pos="100000">
                <a:srgbClr val="00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3279" y="980549"/>
            <a:ext cx="4093280" cy="38096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5542" y="2363462"/>
            <a:ext cx="2017495" cy="120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>
            <a:spLocks noGrp="1"/>
          </p:cNvSpPr>
          <p:nvPr>
            <p:ph type="ctrTitle" idx="4294967295"/>
          </p:nvPr>
        </p:nvSpPr>
        <p:spPr>
          <a:xfrm>
            <a:off x="328250" y="216188"/>
            <a:ext cx="6146711" cy="198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Sơ Đồ Phân Cấp Chức Năng</a:t>
            </a:r>
            <a:endParaRPr dirty="0"/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2081" y="1586870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4810" y="1708563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9151" y="2322538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9151" y="1929972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52137" y="908640"/>
            <a:ext cx="1245500" cy="79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45428" y="1819162"/>
            <a:ext cx="848475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19"/>
          <p:cNvCxnSpPr/>
          <p:nvPr/>
        </p:nvCxnSpPr>
        <p:spPr>
          <a:xfrm>
            <a:off x="7523951" y="3409688"/>
            <a:ext cx="664200" cy="3834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9"/>
          <p:cNvCxnSpPr/>
          <p:nvPr/>
        </p:nvCxnSpPr>
        <p:spPr>
          <a:xfrm>
            <a:off x="5475701" y="21876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2" name="Google Shape;12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68164" y="1523116"/>
            <a:ext cx="190716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19"/>
          <p:cNvCxnSpPr/>
          <p:nvPr/>
        </p:nvCxnSpPr>
        <p:spPr>
          <a:xfrm flipH="1">
            <a:off x="5202701" y="3333488"/>
            <a:ext cx="936600" cy="5409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9"/>
          <p:cNvCxnSpPr/>
          <p:nvPr/>
        </p:nvCxnSpPr>
        <p:spPr>
          <a:xfrm flipH="1">
            <a:off x="7475351" y="22638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5" name="Google Shape;125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87989" y="2885396"/>
            <a:ext cx="1019495" cy="11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225842" y="3440394"/>
            <a:ext cx="430025" cy="5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599259" y="3600755"/>
            <a:ext cx="430025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/>
          <p:nvPr/>
        </p:nvSpPr>
        <p:spPr>
          <a:xfrm>
            <a:off x="6679476" y="1797650"/>
            <a:ext cx="190800" cy="476700"/>
          </a:xfrm>
          <a:prstGeom prst="upDown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4"/>
              </a:gs>
              <a:gs pos="100000">
                <a:srgbClr val="00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8867" y="1115825"/>
            <a:ext cx="4172733" cy="364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1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8"/>
          <p:cNvSpPr txBox="1">
            <a:spLocks noGrp="1"/>
          </p:cNvSpPr>
          <p:nvPr>
            <p:ph type="ctrTitle"/>
          </p:nvPr>
        </p:nvSpPr>
        <p:spPr>
          <a:xfrm>
            <a:off x="685800" y="213875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2.</a:t>
            </a:r>
            <a:br>
              <a:rPr lang="en" sz="3200" dirty="0"/>
            </a:br>
            <a:r>
              <a:rPr lang="en" sz="3200" dirty="0" smtClean="0"/>
              <a:t>Triển Khai Ứng Dụng</a:t>
            </a:r>
            <a:endParaRPr sz="3200" dirty="0"/>
          </a:p>
        </p:txBody>
      </p:sp>
      <p:sp>
        <p:nvSpPr>
          <p:cNvPr id="393" name="Google Shape;393;p38"/>
          <p:cNvSpPr txBox="1">
            <a:spLocks noGrp="1"/>
          </p:cNvSpPr>
          <p:nvPr>
            <p:ph type="subTitle" idx="1"/>
          </p:nvPr>
        </p:nvSpPr>
        <p:spPr>
          <a:xfrm>
            <a:off x="685800" y="160561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 smtClean="0"/>
              <a:t>Phát triển trên Android Studio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 smtClean="0"/>
              <a:t>CSDL được triển khai trên Xampp</a:t>
            </a:r>
            <a:endParaRPr dirty="0"/>
          </a:p>
        </p:txBody>
      </p:sp>
      <p:pic>
        <p:nvPicPr>
          <p:cNvPr id="394" name="Google Shape;3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3976" y="1373675"/>
            <a:ext cx="1519400" cy="17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685800" y="2515674"/>
            <a:ext cx="3693381" cy="245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07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476</Words>
  <Application>Microsoft Office PowerPoint</Application>
  <PresentationFormat>On-screen Show (16:9)</PresentationFormat>
  <Paragraphs>91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Lexend Deca</vt:lpstr>
      <vt:lpstr>Muli</vt:lpstr>
      <vt:lpstr>Arial</vt:lpstr>
      <vt:lpstr>微软雅黑</vt:lpstr>
      <vt:lpstr>Wingdings</vt:lpstr>
      <vt:lpstr>Aliena template</vt:lpstr>
      <vt:lpstr>APP Quản Lý Bán Hàng Smartphone Laptop </vt:lpstr>
      <vt:lpstr>Tính Thiết Yếu</vt:lpstr>
      <vt:lpstr>Thông Tin Đề Tài</vt:lpstr>
      <vt:lpstr>1. Yêu Cầu Chức Năng</vt:lpstr>
      <vt:lpstr>Chức năng nghiệp vụ</vt:lpstr>
      <vt:lpstr>Yêu Cầu Hệ Thống</vt:lpstr>
      <vt:lpstr>Sơ Đồ Phân Cấp Chức Năng</vt:lpstr>
      <vt:lpstr>Sơ Đồ Phân Cấp Chức Năng</vt:lpstr>
      <vt:lpstr>2. Triển Khai Ứng Dụng</vt:lpstr>
      <vt:lpstr>Database</vt:lpstr>
      <vt:lpstr>Database</vt:lpstr>
      <vt:lpstr>Database</vt:lpstr>
      <vt:lpstr>Database</vt:lpstr>
      <vt:lpstr>Database</vt:lpstr>
      <vt:lpstr>3. Xây Dựng Các Kịch Bản</vt:lpstr>
      <vt:lpstr>Kết Nối Internet</vt:lpstr>
      <vt:lpstr>Các Giao Diện Chính</vt:lpstr>
      <vt:lpstr>PowerPoint Presentation</vt:lpstr>
      <vt:lpstr>PowerPoint Presentation</vt:lpstr>
      <vt:lpstr>PowerPoint Presentation</vt:lpstr>
      <vt:lpstr>PowerPoint Presentation</vt:lpstr>
      <vt:lpstr>Quản Lý Thêm, Sửa, Xóa Sản Phẩm</vt:lpstr>
      <vt:lpstr>Gửi Thông Báo Từ FireBase</vt:lpstr>
      <vt:lpstr>Thanks For Listening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 Quản Lý Bán Hàng Smartphone Laptop</dc:title>
  <dc:creator>Minh Trung</dc:creator>
  <cp:lastModifiedBy>Microsoft account</cp:lastModifiedBy>
  <cp:revision>9</cp:revision>
  <dcterms:modified xsi:type="dcterms:W3CDTF">2023-03-30T14:20:57Z</dcterms:modified>
</cp:coreProperties>
</file>